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24"/>
  </p:notesMasterIdLst>
  <p:sldIdLst>
    <p:sldId id="256" r:id="rId5"/>
    <p:sldId id="277" r:id="rId6"/>
    <p:sldId id="257" r:id="rId7"/>
    <p:sldId id="268" r:id="rId8"/>
    <p:sldId id="269" r:id="rId9"/>
    <p:sldId id="270" r:id="rId10"/>
    <p:sldId id="260" r:id="rId11"/>
    <p:sldId id="272" r:id="rId12"/>
    <p:sldId id="292" r:id="rId13"/>
    <p:sldId id="293" r:id="rId14"/>
    <p:sldId id="294" r:id="rId15"/>
    <p:sldId id="295" r:id="rId16"/>
    <p:sldId id="296" r:id="rId17"/>
    <p:sldId id="297" r:id="rId18"/>
    <p:sldId id="301" r:id="rId19"/>
    <p:sldId id="300" r:id="rId20"/>
    <p:sldId id="299" r:id="rId21"/>
    <p:sldId id="298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BEB4E-C268-45DE-9831-698592BA0540}" type="datetimeFigureOut">
              <a:rPr lang="en-GB" smtClean="0"/>
              <a:t>01/09/2024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2FA7B-0C7C-4BD3-89F6-F3BC7DD7A8A2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FA7B-0C7C-4BD3-89F6-F3BC7DD7A8A2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BE30BF0-23F9-4793-AD7E-2FC68CE958DF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E207-FB02-44CC-B39A-8E0D8547C3C8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E4A133A-78E9-459A-9751-33BBAC2D9EC9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6B81E5-A8DF-418F-BB9D-2201E8602CC9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1D14B38-9FF7-4EC4-A37D-424E4FF478E2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E5C9-6B07-44C0-B415-66D28B28B014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AAAE-4910-4E24-91F5-54A53B18FF37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CD22-9DBC-49CC-A9FD-719ABFA2E9C6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9914D5-7B39-405E-BC14-CA473738504A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C62-13F5-4E56-B9D3-FEDD7F0D746B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7317E93-B26D-43E0-AD5A-E169656CF587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A7F0-4AD5-401D-9478-B42E26D30DA2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DAAA-86BA-4DB8-9ADE-F49C108DE274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E0872-B52C-4FB3-86BD-A99C58DBC9BA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9E17-89B7-44D1-9CBF-D924FE8CA597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174DC-2B32-4434-9D68-02562D1FE768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8851-94EF-4A78-98B0-E1A235975536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4B8DD-10A6-449F-BB1F-2FB4ABFE4819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IoT things presentation - Davis M Onsakia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769" y="2009774"/>
            <a:ext cx="9448800" cy="121602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2">
                    <a:lumMod val="10000"/>
                  </a:schemeClr>
                </a:solidFill>
                <a:sym typeface="+mn-ea"/>
              </a:rPr>
              <a:t>AMU E-connect</a:t>
            </a:r>
            <a:endParaRPr lang="en-GB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0000" lnSpcReduction="10000"/>
          </a:bodyPr>
          <a:lstStyle/>
          <a:p>
            <a:pPr algn="r"/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By </a:t>
            </a:r>
            <a:r>
              <a:rPr lang="en-IN" altLang="en-GB" dirty="0">
                <a:solidFill>
                  <a:schemeClr val="tx2">
                    <a:lumMod val="10000"/>
                  </a:schemeClr>
                </a:solidFill>
              </a:rPr>
              <a:t>Suhel Khan</a:t>
            </a:r>
            <a:endParaRPr lang="en-GB" dirty="0">
              <a:solidFill>
                <a:schemeClr val="tx2">
                  <a:lumMod val="10000"/>
                </a:schemeClr>
              </a:solidFill>
            </a:endParaRPr>
          </a:p>
          <a:p>
            <a:pPr algn="r"/>
            <a:r>
              <a:rPr lang="en-IN" altLang="en-GB" dirty="0">
                <a:solidFill>
                  <a:schemeClr val="tx2">
                    <a:lumMod val="10000"/>
                  </a:schemeClr>
                </a:solidFill>
              </a:rPr>
              <a:t>Department of Computer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14329" y="502968"/>
            <a:ext cx="477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“</a:t>
            </a:r>
            <a:r>
              <a:rPr lang="en-GB" i="1" dirty="0">
                <a:solidFill>
                  <a:schemeClr val="tx2">
                    <a:lumMod val="10000"/>
                  </a:schemeClr>
                </a:solidFill>
              </a:rPr>
              <a:t>As connection evolve, so does people.</a:t>
            </a:r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" </a:t>
            </a:r>
          </a:p>
          <a:p>
            <a:endParaRPr lang="en-GB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DA91-3B3A-CA90-05ED-DC333B7B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Appendices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9E731-2AD2-5108-576B-61EAFE65815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Flow Diagram (DFD)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B88E1-E438-A3EE-F746-1084506D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AMU eConnect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E11CD-8976-70F3-FBC8-38D03E4D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6DE64-DCD2-ED98-ABD3-A490DAA4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09" y="2922781"/>
            <a:ext cx="9122254" cy="29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25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A9C67D2E-15F6-FF61-6EA1-B5E741D5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Appendices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2457F-DBAE-9ED3-091D-C2ABBBA8A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15" y="1626523"/>
            <a:ext cx="11496794" cy="4729322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 Case Diagram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CB985-5604-8DEC-284E-6D8352C7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AMU eConnect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7D8F3-95CC-8109-DF03-F48F84600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781D1-912C-C07D-57D3-C49F3EBE7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6" y="2075649"/>
            <a:ext cx="10584873" cy="41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8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6D0D-1809-1FF4-0DAC-1AA7388F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Appendices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D86E4-3CA4-CDE1-6AFA-DA1F5DFBE28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User Persona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74A56-6513-DB24-48A6-5B733F33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AMU eConnect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C371A-1679-D18D-B3B2-79E0633A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A0C80-BDDC-9347-3F34-20AECAEE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2604654"/>
            <a:ext cx="9421740" cy="3488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2490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3319-EEF6-995C-40A3-DA93258D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Appendices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E45E5-B104-75D1-1494-B19F0765792F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User Journey Map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EDDE6-19A8-A628-B833-DBB0AF18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AMU eConnect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AA270-A1D4-3176-12CF-5A2FD36C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25CF7-6B80-B921-7325-13D7DF72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8908473" cy="3502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2266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9BE-886D-117D-1141-1B4778FD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Appendices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6C432-3AFC-7FF9-7395-B519A1C37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70" y="1593273"/>
            <a:ext cx="7230212" cy="399320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Wireframes – </a:t>
            </a:r>
            <a:r>
              <a:rPr lang="en-IN" dirty="0">
                <a:solidFill>
                  <a:schemeClr val="bg1"/>
                </a:solidFill>
              </a:rPr>
              <a:t>Home Page</a:t>
            </a:r>
          </a:p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0D69-EC06-16A3-B6AA-1D4D03D6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AMU eConnect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7E7D8-6141-67DF-714A-5B8F2476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23F6A-D7EF-2EDD-8C7C-B253B2E5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863" y="1939638"/>
            <a:ext cx="2212967" cy="421670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AF1FE-67F1-B03A-9C18-49ABAC3D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" y="1939637"/>
            <a:ext cx="8352427" cy="421670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32468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9BE-886D-117D-1141-1B4778FD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Appendices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6C432-3AFC-7FF9-7395-B519A1C37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26523"/>
            <a:ext cx="10820400" cy="402412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Wireframes – </a:t>
            </a:r>
            <a:r>
              <a:rPr lang="en-IN" dirty="0">
                <a:solidFill>
                  <a:schemeClr val="bg1"/>
                </a:solidFill>
              </a:rPr>
              <a:t>Registration Page</a:t>
            </a:r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0D69-EC06-16A3-B6AA-1D4D03D6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AMU eConnect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7E7D8-6141-67DF-714A-5B8F2476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BAB02-4D2D-DB61-15C3-F4243C19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48" y="2057401"/>
            <a:ext cx="7726552" cy="42984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CB352-BA1A-2108-35E9-A467F78D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670" y="2057401"/>
            <a:ext cx="2561381" cy="435902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34826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9BE-886D-117D-1141-1B4778FD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Appendices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6C432-3AFC-7FF9-7395-B519A1C37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36" y="1410887"/>
            <a:ext cx="7335982" cy="402412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Wireframes – </a:t>
            </a:r>
            <a:r>
              <a:rPr lang="en-IN" dirty="0">
                <a:solidFill>
                  <a:schemeClr val="bg1"/>
                </a:solidFill>
              </a:rPr>
              <a:t>Login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0D69-EC06-16A3-B6AA-1D4D03D6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AMU eConnect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7E7D8-6141-67DF-714A-5B8F2476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987F-1A59-A887-3EA1-66E87FC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56" y="1787236"/>
            <a:ext cx="7888044" cy="45686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711B3A-082A-ADA7-16C4-B8DB0D5C3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720" y="1795900"/>
            <a:ext cx="2518610" cy="455994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38797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9BE-886D-117D-1141-1B4778FD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Appendices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6C432-3AFC-7FF9-7395-B519A1C37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28" y="1361011"/>
            <a:ext cx="7460672" cy="402412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Wireframes – </a:t>
            </a:r>
            <a:r>
              <a:rPr lang="en-IN" dirty="0">
                <a:solidFill>
                  <a:schemeClr val="bg1"/>
                </a:solidFill>
              </a:rPr>
              <a:t>Upload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0D69-EC06-16A3-B6AA-1D4D03D6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AMU eConnect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7E7D8-6141-67DF-714A-5B8F2476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C65D5-304D-C854-CD64-35EC2AC8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37" y="1946564"/>
            <a:ext cx="8116208" cy="42984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94EA3-914D-558B-E930-021EBBE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1" y="1946564"/>
            <a:ext cx="2209800" cy="429844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36000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9BE-886D-117D-1141-1B4778FD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Appendices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6C432-3AFC-7FF9-7395-B519A1C37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6989618" cy="402412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Wireframes – </a:t>
            </a:r>
            <a:r>
              <a:rPr lang="en-IN" dirty="0">
                <a:solidFill>
                  <a:schemeClr val="bg1"/>
                </a:solidFill>
              </a:rPr>
              <a:t>Profile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0D69-EC06-16A3-B6AA-1D4D03D6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AMU eConnect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7E7D8-6141-67DF-714A-5B8F2476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E2341-681F-6F5F-1B72-A50F9EDE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8" y="1773382"/>
            <a:ext cx="7486262" cy="44577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8686B-D793-9319-AD6A-0D6DAAE64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819" y="1773381"/>
            <a:ext cx="2275243" cy="445777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59464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165" y="734060"/>
            <a:ext cx="5234305" cy="1292860"/>
          </a:xfrm>
        </p:spPr>
        <p:txBody>
          <a:bodyPr/>
          <a:lstStyle/>
          <a:p>
            <a:r>
              <a:rPr lang="en-IN" altLang="en-GB" b="1" i="1" dirty="0">
                <a:solidFill>
                  <a:schemeClr val="bg1"/>
                </a:solidFill>
              </a:rPr>
              <a:t>The </a:t>
            </a:r>
            <a:r>
              <a:rPr lang="en-GB" b="1" i="1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marL="0" indent="0" algn="ctr">
              <a:buNone/>
            </a:pPr>
            <a:endParaRPr lang="en-GB" b="1" i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b="1" i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b="1" i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b="1" i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3600" b="1" i="1" dirty="0">
                <a:solidFill>
                  <a:schemeClr val="bg1"/>
                </a:solidFill>
              </a:rPr>
              <a:t>Thanks for listening!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0F2F8C9-66A1-0CB7-AA48-03641500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964" y="6386325"/>
            <a:ext cx="7772400" cy="36512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AMU eConnect</a:t>
            </a:r>
            <a:endParaRPr lang="en-IN" alt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5275"/>
            <a:ext cx="10196848" cy="1293028"/>
          </a:xfrm>
        </p:spPr>
        <p:txBody>
          <a:bodyPr/>
          <a:lstStyle/>
          <a:p>
            <a:r>
              <a:rPr lang="en-GB" b="1" dirty="0">
                <a:solidFill>
                  <a:schemeClr val="tx2">
                    <a:lumMod val="10000"/>
                  </a:schemeClr>
                </a:solidFill>
              </a:rPr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85011"/>
            <a:ext cx="10820400" cy="40241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altLang="en-GB" dirty="0">
                <a:solidFill>
                  <a:schemeClr val="tx2">
                    <a:lumMod val="10000"/>
                  </a:schemeClr>
                </a:solidFill>
              </a:rPr>
              <a:t>Problem Statement</a:t>
            </a:r>
            <a:endParaRPr lang="en-GB" dirty="0">
              <a:solidFill>
                <a:schemeClr val="tx2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2">
                    <a:lumMod val="10000"/>
                  </a:schemeClr>
                </a:solidFill>
              </a:rPr>
              <a:t>Study of Existing System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Scope of the Project – Inclusions, Exclusions</a:t>
            </a:r>
            <a:endParaRPr lang="en-GB" dirty="0">
              <a:solidFill>
                <a:schemeClr val="tx2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altLang="en-GB" dirty="0">
                <a:solidFill>
                  <a:schemeClr val="tx2">
                    <a:lumMod val="10000"/>
                  </a:schemeClr>
                </a:solidFill>
              </a:rPr>
              <a:t>Tools and Technologies</a:t>
            </a:r>
            <a:endParaRPr lang="en-GB" dirty="0">
              <a:solidFill>
                <a:schemeClr val="tx2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altLang="en-GB" dirty="0">
                <a:solidFill>
                  <a:schemeClr val="tx2">
                    <a:lumMod val="10000"/>
                  </a:schemeClr>
                </a:solidFill>
              </a:rPr>
              <a:t>Software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Appendices</a:t>
            </a:r>
            <a:endParaRPr lang="en-GB" dirty="0">
              <a:solidFill>
                <a:schemeClr val="tx2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altLang="en-GB" dirty="0">
                <a:solidFill>
                  <a:schemeClr val="tx2">
                    <a:lumMod val="10000"/>
                  </a:schemeClr>
                </a:solidFill>
              </a:rPr>
              <a:t>Conclusion</a:t>
            </a:r>
            <a:endParaRPr lang="en-GB" dirty="0">
              <a:solidFill>
                <a:schemeClr val="tx2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GB" dirty="0">
              <a:solidFill>
                <a:schemeClr val="tx2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GB" dirty="0">
              <a:solidFill>
                <a:schemeClr val="tx2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GB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 Onsakia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C98B5EC-B2FB-B50B-A79A-B1C43F53B37D}"/>
              </a:ext>
            </a:extLst>
          </p:cNvPr>
          <p:cNvSpPr txBox="1">
            <a:spLocks/>
          </p:cNvSpPr>
          <p:nvPr/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chemeClr val="bg1"/>
                </a:solidFill>
              </a:rPr>
              <a:t>AMU eConnect</a:t>
            </a:r>
            <a:endParaRPr lang="en-IN" alt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0473" y="764373"/>
            <a:ext cx="9455727" cy="129302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Introduction – AMU e-Connect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IN" dirty="0"/>
              <a:t>Web Based Application</a:t>
            </a:r>
          </a:p>
          <a:p>
            <a:pPr algn="just"/>
            <a:endParaRPr lang="en-IN" altLang="en-GB" dirty="0"/>
          </a:p>
          <a:p>
            <a:pPr algn="just"/>
            <a:r>
              <a:rPr lang="en-IN" altLang="en-GB" dirty="0"/>
              <a:t>Dedicated platform for connecting AMU’s alumni</a:t>
            </a:r>
          </a:p>
          <a:p>
            <a:pPr marL="0" indent="0" algn="just">
              <a:buNone/>
            </a:pPr>
            <a:endParaRPr lang="en-IN" altLang="en-GB" dirty="0"/>
          </a:p>
          <a:p>
            <a:pPr algn="just"/>
            <a:r>
              <a:rPr lang="en-IN" altLang="en-GB" dirty="0"/>
              <a:t>About alumni details</a:t>
            </a:r>
          </a:p>
          <a:p>
            <a:pPr marL="0" indent="0" algn="just">
              <a:buNone/>
            </a:pPr>
            <a:endParaRPr lang="en-GB" dirty="0"/>
          </a:p>
          <a:p>
            <a:pPr algn="just"/>
            <a:r>
              <a:rPr lang="en-IN" altLang="en-GB" dirty="0"/>
              <a:t>Fully Responsive </a:t>
            </a:r>
          </a:p>
          <a:p>
            <a:pPr algn="just"/>
            <a:endParaRPr lang="en-IN" altLang="en-GB" dirty="0"/>
          </a:p>
          <a:p>
            <a:pPr algn="just"/>
            <a:r>
              <a:rPr lang="en-IN" altLang="en-GB" dirty="0"/>
              <a:t>Ease of 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B755792-87BE-FA29-E479-E869DD047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AMU eConnect</a:t>
            </a:r>
            <a:endParaRPr lang="en-IN" altLang="en-GB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5B0861-8DB8-8935-6424-267EF663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27" y="3483786"/>
            <a:ext cx="4911436" cy="26843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205" y="581660"/>
            <a:ext cx="9124950" cy="1292860"/>
          </a:xfrm>
        </p:spPr>
        <p:txBody>
          <a:bodyPr>
            <a:normAutofit/>
          </a:bodyPr>
          <a:lstStyle/>
          <a:p>
            <a:r>
              <a:rPr lang="en-IN" altLang="en-GB" b="1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11694"/>
            <a:ext cx="10820400" cy="4206991"/>
          </a:xfrm>
          <a:ln>
            <a:solidFill>
              <a:schemeClr val="bg1"/>
            </a:solidFill>
          </a:ln>
        </p:spPr>
        <p:txBody>
          <a:bodyPr/>
          <a:lstStyle/>
          <a:p>
            <a:pPr algn="just"/>
            <a:r>
              <a:rPr lang="en-GB" dirty="0">
                <a:solidFill>
                  <a:schemeClr val="bg1"/>
                </a:solidFill>
              </a:rPr>
              <a:t>Lack of one to one connection.</a:t>
            </a:r>
          </a:p>
          <a:p>
            <a:pPr marL="0" indent="0" algn="just">
              <a:buNone/>
            </a:pPr>
            <a:endParaRPr lang="en-GB" dirty="0">
              <a:solidFill>
                <a:schemeClr val="bg1"/>
              </a:solidFill>
            </a:endParaRPr>
          </a:p>
          <a:p>
            <a:pPr algn="just"/>
            <a:r>
              <a:rPr lang="en-IN" dirty="0">
                <a:solidFill>
                  <a:schemeClr val="bg1"/>
                </a:solidFill>
              </a:rPr>
              <a:t>Complexity and not that friendly.</a:t>
            </a:r>
          </a:p>
          <a:p>
            <a:pPr algn="just"/>
            <a:endParaRPr lang="en-IN" altLang="en-GB" dirty="0">
              <a:solidFill>
                <a:schemeClr val="bg1"/>
              </a:solidFill>
            </a:endParaRPr>
          </a:p>
          <a:p>
            <a:pPr algn="just"/>
            <a:r>
              <a:rPr lang="en-IN" altLang="en-GB" dirty="0">
                <a:solidFill>
                  <a:schemeClr val="bg1"/>
                </a:solidFill>
              </a:rPr>
              <a:t>No dedicated platform for getting details of AMU alumni.</a:t>
            </a:r>
          </a:p>
          <a:p>
            <a:pPr marL="0" indent="0" algn="just">
              <a:buNone/>
            </a:pPr>
            <a:endParaRPr lang="en-IN" altLang="en-GB" dirty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altLang="en-GB" dirty="0">
                <a:solidFill>
                  <a:schemeClr val="bg1"/>
                </a:solidFill>
              </a:rPr>
              <a:t>Social media is general purpose.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altLang="en-GB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57235" y="38100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BDC10-AF73-A01E-3998-7C5B66C9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146" y="4378037"/>
            <a:ext cx="5632009" cy="17318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9C94506-F905-05D8-1D05-20CAD4A6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AMU eConnect</a:t>
            </a:r>
            <a:endParaRPr lang="en-IN" alt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8941" y="349876"/>
            <a:ext cx="11261501" cy="1293028"/>
          </a:xfrm>
        </p:spPr>
        <p:txBody>
          <a:bodyPr>
            <a:normAutofit/>
          </a:bodyPr>
          <a:lstStyle/>
          <a:p>
            <a:r>
              <a:rPr lang="en-IN" altLang="en-GB" b="1" dirty="0">
                <a:solidFill>
                  <a:schemeClr val="bg1"/>
                </a:solidFill>
              </a:rPr>
              <a:t>Study of 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15922"/>
            <a:ext cx="10820400" cy="4402764"/>
          </a:xfrm>
          <a:ln>
            <a:solidFill>
              <a:schemeClr val="bg1"/>
            </a:solidFill>
          </a:ln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Mostly focused on institution</a:t>
            </a:r>
            <a:r>
              <a:rPr lang="en-GB" b="1" i="1" dirty="0">
                <a:solidFill>
                  <a:schemeClr val="bg1"/>
                </a:solidFill>
              </a:rPr>
              <a:t>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GB" b="1" i="1" dirty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altLang="en-GB" i="1" dirty="0">
                <a:solidFill>
                  <a:schemeClr val="bg1"/>
                </a:solidFill>
              </a:rPr>
              <a:t>Complex and not that friendly.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altLang="en-GB" b="1" i="1" dirty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altLang="en-GB" i="1" dirty="0">
                <a:solidFill>
                  <a:schemeClr val="bg1"/>
                </a:solidFill>
              </a:rPr>
              <a:t>Do not provide functionality </a:t>
            </a:r>
          </a:p>
          <a:p>
            <a:pPr marL="0" indent="0" algn="just">
              <a:buNone/>
            </a:pPr>
            <a:r>
              <a:rPr lang="en-IN" altLang="en-GB" i="1" dirty="0">
                <a:solidFill>
                  <a:schemeClr val="bg1"/>
                </a:solidFill>
              </a:rPr>
              <a:t>   of connecting individuals.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altLang="en-GB" i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IN" altLang="en-GB" i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5A615-13C1-47A8-6221-477B537D2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34" y="1779549"/>
            <a:ext cx="5095875" cy="4181475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9BFBC7A-9787-81D4-4A4B-898FE65E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AMU eConnect</a:t>
            </a:r>
            <a:endParaRPr lang="en-IN" alt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8555" y="622133"/>
            <a:ext cx="8610600" cy="1293028"/>
          </a:xfrm>
        </p:spPr>
        <p:txBody>
          <a:bodyPr>
            <a:normAutofit/>
          </a:bodyPr>
          <a:lstStyle/>
          <a:p>
            <a:r>
              <a:rPr lang="en-IN" altLang="en-GB" b="1" dirty="0">
                <a:solidFill>
                  <a:schemeClr val="bg1"/>
                </a:solidFill>
              </a:rPr>
              <a:t>Scope of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 fontScale="95000"/>
          </a:bodyPr>
          <a:lstStyle/>
          <a:p>
            <a:pPr algn="just"/>
            <a:r>
              <a:rPr lang="en-GB" b="1" dirty="0">
                <a:solidFill>
                  <a:schemeClr val="bg1"/>
                </a:solidFill>
              </a:rPr>
              <a:t>Inclusions:</a:t>
            </a:r>
          </a:p>
          <a:p>
            <a:pPr lvl="2" algn="just"/>
            <a:r>
              <a:rPr lang="en-GB" dirty="0">
                <a:solidFill>
                  <a:schemeClr val="bg1"/>
                </a:solidFill>
              </a:rPr>
              <a:t>User Authentication – Login/Registration</a:t>
            </a:r>
          </a:p>
          <a:p>
            <a:pPr lvl="2" algn="just"/>
            <a:r>
              <a:rPr lang="en-GB" dirty="0">
                <a:solidFill>
                  <a:schemeClr val="bg1"/>
                </a:solidFill>
              </a:rPr>
              <a:t>Profile creation and management</a:t>
            </a:r>
          </a:p>
          <a:p>
            <a:pPr lvl="2" algn="just"/>
            <a:r>
              <a:rPr lang="en-GB" dirty="0">
                <a:solidFill>
                  <a:schemeClr val="bg1"/>
                </a:solidFill>
              </a:rPr>
              <a:t>Alumni Search</a:t>
            </a:r>
          </a:p>
          <a:p>
            <a:pPr algn="just"/>
            <a:r>
              <a:rPr lang="en-GB" b="1" dirty="0">
                <a:solidFill>
                  <a:schemeClr val="bg1"/>
                </a:solidFill>
              </a:rPr>
              <a:t>Exclusions</a:t>
            </a:r>
            <a:r>
              <a:rPr lang="en-GB" dirty="0">
                <a:solidFill>
                  <a:schemeClr val="bg1"/>
                </a:solidFill>
              </a:rPr>
              <a:t>:</a:t>
            </a:r>
          </a:p>
          <a:p>
            <a:pPr lvl="2" algn="just"/>
            <a:r>
              <a:rPr lang="en-GB" dirty="0">
                <a:solidFill>
                  <a:schemeClr val="bg1"/>
                </a:solidFill>
              </a:rPr>
              <a:t>No Real time communication</a:t>
            </a:r>
          </a:p>
          <a:p>
            <a:pPr lvl="2" algn="just"/>
            <a:r>
              <a:rPr lang="en-GB" dirty="0">
                <a:solidFill>
                  <a:schemeClr val="bg1"/>
                </a:solidFill>
              </a:rPr>
              <a:t>No chat functionality as of now.</a:t>
            </a:r>
          </a:p>
          <a:p>
            <a:pPr algn="just"/>
            <a:endParaRPr lang="en-GB" dirty="0">
              <a:solidFill>
                <a:schemeClr val="bg1"/>
              </a:solidFill>
            </a:endParaRPr>
          </a:p>
          <a:p>
            <a:pPr algn="just"/>
            <a:r>
              <a:rPr lang="en-GB" b="1" dirty="0">
                <a:solidFill>
                  <a:schemeClr val="bg1"/>
                </a:solidFill>
              </a:rPr>
              <a:t>Future Scope</a:t>
            </a:r>
          </a:p>
          <a:p>
            <a:pPr lvl="2" algn="just"/>
            <a:r>
              <a:rPr lang="en-GB" dirty="0">
                <a:solidFill>
                  <a:schemeClr val="bg1"/>
                </a:solidFill>
              </a:rPr>
              <a:t>Blog functionality</a:t>
            </a:r>
          </a:p>
          <a:p>
            <a:pPr lvl="2" algn="just"/>
            <a:r>
              <a:rPr lang="en-GB" dirty="0">
                <a:solidFill>
                  <a:schemeClr val="bg1"/>
                </a:solidFill>
              </a:rPr>
              <a:t>WebRTC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D0C53C-8A22-49D8-8F00-C545FB34F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692" y="3167279"/>
            <a:ext cx="6630390" cy="35536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16115DA-12EC-EF24-1EB2-23E52612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AMU eConnect</a:t>
            </a:r>
            <a:endParaRPr lang="en-IN" alt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 b="1" dirty="0">
                <a:solidFill>
                  <a:schemeClr val="bg1"/>
                </a:solidFill>
                <a:sym typeface="+mn-ea"/>
              </a:rPr>
              <a:t>Tools and technologies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Programming Language</a:t>
            </a:r>
            <a:r>
              <a:rPr lang="en-GB" dirty="0">
                <a:solidFill>
                  <a:schemeClr val="bg1"/>
                </a:solidFill>
              </a:rPr>
              <a:t>:</a:t>
            </a:r>
          </a:p>
          <a:p>
            <a:pPr lvl="3"/>
            <a:r>
              <a:rPr lang="en-GB" b="1" dirty="0">
                <a:solidFill>
                  <a:schemeClr val="bg1"/>
                </a:solidFill>
              </a:rPr>
              <a:t>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Development Tools</a:t>
            </a:r>
            <a:r>
              <a:rPr lang="en-GB" dirty="0">
                <a:solidFill>
                  <a:schemeClr val="bg1"/>
                </a:solidFill>
              </a:rPr>
              <a:t>:</a:t>
            </a:r>
          </a:p>
          <a:p>
            <a:pPr lvl="3"/>
            <a:r>
              <a:rPr lang="en-GB" b="1" dirty="0">
                <a:solidFill>
                  <a:schemeClr val="bg1"/>
                </a:solidFill>
              </a:rPr>
              <a:t>PyCharm</a:t>
            </a:r>
            <a:r>
              <a:rPr lang="en-GB" dirty="0">
                <a:solidFill>
                  <a:schemeClr val="bg1"/>
                </a:solidFill>
              </a:rPr>
              <a:t> – Probably best IDE for development.</a:t>
            </a:r>
          </a:p>
          <a:p>
            <a:pPr lvl="3"/>
            <a:r>
              <a:rPr lang="en-GB" b="1" dirty="0">
                <a:solidFill>
                  <a:schemeClr val="bg1"/>
                </a:solidFill>
              </a:rPr>
              <a:t>Flask</a:t>
            </a:r>
            <a:r>
              <a:rPr lang="en-GB" dirty="0">
                <a:solidFill>
                  <a:schemeClr val="bg1"/>
                </a:solidFill>
              </a:rPr>
              <a:t> – Python’s micro web framework.</a:t>
            </a:r>
          </a:p>
          <a:p>
            <a:pPr lvl="3"/>
            <a:r>
              <a:rPr lang="en-GB" b="1" dirty="0">
                <a:solidFill>
                  <a:schemeClr val="bg1"/>
                </a:solidFill>
              </a:rPr>
              <a:t>Jinja2</a:t>
            </a:r>
            <a:r>
              <a:rPr lang="en-GB" dirty="0">
                <a:solidFill>
                  <a:schemeClr val="bg1"/>
                </a:solidFill>
              </a:rPr>
              <a:t>  - A templating engine.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Database:</a:t>
            </a:r>
          </a:p>
          <a:p>
            <a:pPr lvl="3"/>
            <a:r>
              <a:rPr lang="en-GB" b="1" dirty="0">
                <a:solidFill>
                  <a:schemeClr val="bg1"/>
                </a:solidFill>
              </a:rPr>
              <a:t>SQLite3 - </a:t>
            </a:r>
            <a:r>
              <a:rPr lang="en-GB" dirty="0">
                <a:solidFill>
                  <a:schemeClr val="bg1"/>
                </a:solidFill>
              </a:rPr>
              <a:t>Lightweight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Additional Technologies</a:t>
            </a:r>
            <a:r>
              <a:rPr lang="en-GB" dirty="0">
                <a:solidFill>
                  <a:schemeClr val="bg1"/>
                </a:solidFill>
              </a:rPr>
              <a:t>:</a:t>
            </a:r>
          </a:p>
          <a:p>
            <a:pPr lvl="3"/>
            <a:r>
              <a:rPr lang="en-GB" b="1" dirty="0">
                <a:solidFill>
                  <a:schemeClr val="bg1"/>
                </a:solidFill>
              </a:rPr>
              <a:t>HTML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b="1" dirty="0">
                <a:solidFill>
                  <a:schemeClr val="bg1"/>
                </a:solidFill>
              </a:rPr>
              <a:t>CSS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b="1" dirty="0">
                <a:solidFill>
                  <a:schemeClr val="bg1"/>
                </a:solidFill>
              </a:rPr>
              <a:t>JavaScript</a:t>
            </a:r>
          </a:p>
          <a:p>
            <a:pPr lvl="3"/>
            <a:r>
              <a:rPr lang="en-GB" b="1" dirty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altLang="en-GB" dirty="0">
                <a:solidFill>
                  <a:schemeClr val="bg1"/>
                </a:solidFill>
              </a:rPr>
              <a:t>AMU eConnect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BFC3EF-CDB2-0E89-D5BA-76AFEA3AD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88" y="2299854"/>
            <a:ext cx="928904" cy="10194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860A56-59E4-06BE-9AB7-6183B41B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40" y="4206622"/>
            <a:ext cx="2957284" cy="12495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3370A1-FD7E-B4C6-5CEA-0EC8CD99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4064199"/>
            <a:ext cx="2731632" cy="1261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F516E7-8DCC-E650-178D-444EC3373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86" y="2231193"/>
            <a:ext cx="3149994" cy="1741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110C7D-85B5-0654-8692-58DEE2597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7068" y="2275606"/>
            <a:ext cx="2957284" cy="1019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B1FEA8-E198-9A87-8EF5-8EDB127FD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8483" y="5434757"/>
            <a:ext cx="928905" cy="9289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CB1863-D3F8-471D-237E-07A61045B8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8744" y="5403461"/>
            <a:ext cx="701271" cy="7967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3128BE-5FA6-BB8A-AD2D-35E5D9A9C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015" y="5165916"/>
            <a:ext cx="1146129" cy="114612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022AB43-9DFF-4D8D-2CEF-8A158E96EE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0071" y="4859736"/>
            <a:ext cx="1741247" cy="174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011973" cy="1293028"/>
          </a:xfrm>
        </p:spPr>
        <p:txBody>
          <a:bodyPr/>
          <a:lstStyle/>
          <a:p>
            <a:r>
              <a:rPr lang="en-IN" altLang="en-GB" b="1" dirty="0">
                <a:solidFill>
                  <a:schemeClr val="bg1"/>
                </a:solidFill>
              </a:rPr>
              <a:t>Software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3028"/>
            <a:ext cx="10820400" cy="4925658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Microservice Architecture: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                   “Approach to develop a single application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  		 as loosely coupled small services.”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Monolith vs Microservice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EF65C06-19FB-4B72-E36C-777463E5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AMU eConnect</a:t>
            </a:r>
            <a:endParaRPr lang="en-IN" alt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1ACDC5-8663-2BC1-4946-589E72D8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012" y="1343103"/>
            <a:ext cx="4400122" cy="288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814AD4-1CCD-5FD8-BB43-A37F9E79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6" y="3755857"/>
            <a:ext cx="7700434" cy="2357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 b="1" dirty="0">
                <a:solidFill>
                  <a:schemeClr val="bg1"/>
                </a:solidFill>
                <a:sym typeface="+mn-ea"/>
              </a:rPr>
              <a:t>Appendices</a:t>
            </a:r>
            <a:endParaRPr lang="en-IN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rmAutofit fontScale="975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High Level Architecture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AMU eConnect</a:t>
            </a:r>
            <a:endParaRPr lang="en-IN" altLang="en-GB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4C624-8F31-AE17-AA88-986DCD70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2739083"/>
            <a:ext cx="6430272" cy="315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9865244153F043B6F04642DED5FA1F" ma:contentTypeVersion="9" ma:contentTypeDescription="Create a new document." ma:contentTypeScope="" ma:versionID="5ad4a78eb78aa382ba5f7e400b3e72fc">
  <xsd:schema xmlns:xsd="http://www.w3.org/2001/XMLSchema" xmlns:xs="http://www.w3.org/2001/XMLSchema" xmlns:p="http://schemas.microsoft.com/office/2006/metadata/properties" xmlns:ns3="95e6c43c-457a-4baf-8908-d69bd2c5e945" targetNamespace="http://schemas.microsoft.com/office/2006/metadata/properties" ma:root="true" ma:fieldsID="b9c7d631516c5cf7d9fcdfa4147796ef" ns3:_="">
    <xsd:import namespace="95e6c43c-457a-4baf-8908-d69bd2c5e94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e6c43c-457a-4baf-8908-d69bd2c5e94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3B4BB2-DAF1-4050-B4C8-54A1EAD8D3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e6c43c-457a-4baf-8908-d69bd2c5e9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774F51-757F-44E1-9ABC-5AFD19565A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DE4B51-A535-41DA-9471-1532B7C90D32}">
  <ds:schemaRefs>
    <ds:schemaRef ds:uri="http://purl.org/dc/elements/1.1/"/>
    <ds:schemaRef ds:uri="http://purl.org/dc/terms/"/>
    <ds:schemaRef ds:uri="http://schemas.microsoft.com/office/2006/documentManagement/types"/>
    <ds:schemaRef ds:uri="95e6c43c-457a-4baf-8908-d69bd2c5e945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162</TotalTime>
  <Words>332</Words>
  <Application>Microsoft Office PowerPoint</Application>
  <PresentationFormat>Widescreen</PresentationFormat>
  <Paragraphs>132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Vapor Trail</vt:lpstr>
      <vt:lpstr>AMU E-connect</vt:lpstr>
      <vt:lpstr>Content</vt:lpstr>
      <vt:lpstr>Introduction – AMU e-Connect</vt:lpstr>
      <vt:lpstr>Problem statement</vt:lpstr>
      <vt:lpstr>Study of existing system</vt:lpstr>
      <vt:lpstr>Scope of Project</vt:lpstr>
      <vt:lpstr>Tools and technologies</vt:lpstr>
      <vt:lpstr>Software Architecture</vt:lpstr>
      <vt:lpstr>Appendices</vt:lpstr>
      <vt:lpstr>Appendices</vt:lpstr>
      <vt:lpstr>Appendices</vt:lpstr>
      <vt:lpstr>Appendices</vt:lpstr>
      <vt:lpstr>Appendices</vt:lpstr>
      <vt:lpstr>Appendices</vt:lpstr>
      <vt:lpstr>Appendices</vt:lpstr>
      <vt:lpstr>Appendices</vt:lpstr>
      <vt:lpstr>Appendices</vt:lpstr>
      <vt:lpstr>Appendices</vt:lpstr>
      <vt:lpstr>The End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(IOT)</dc:title>
  <dc:creator>Suhel Khan</dc:creator>
  <cp:lastModifiedBy>Suhel Khan</cp:lastModifiedBy>
  <cp:revision>138</cp:revision>
  <dcterms:created xsi:type="dcterms:W3CDTF">2019-04-01T06:08:00Z</dcterms:created>
  <dcterms:modified xsi:type="dcterms:W3CDTF">2024-09-01T13:48:36Z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BAE0FA378C0242C9ADE0F23E4FE188AD</vt:lpwstr>
  </property>
  <property fmtid="{D5CDD505-2E9C-101B-9397-08002B2CF9AE}" pid="3" name="KSOProductBuildVer">
    <vt:lpwstr>1033-11.2.0.11219</vt:lpwstr>
  </property>
  <property fmtid="{D5CDD505-2E9C-101B-9397-08002B2CF9AE}" pid="4" name="ContentTypeId">
    <vt:lpwstr>0x0101008D9865244153F043B6F04642DED5FA1F</vt:lpwstr>
  </property>
</Properties>
</file>